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96" r:id="rId3"/>
    <p:sldId id="297" r:id="rId4"/>
    <p:sldId id="298" r:id="rId5"/>
    <p:sldId id="299" r:id="rId6"/>
    <p:sldId id="306" r:id="rId7"/>
    <p:sldId id="307" r:id="rId8"/>
    <p:sldId id="300" r:id="rId9"/>
    <p:sldId id="301" r:id="rId10"/>
    <p:sldId id="302" r:id="rId11"/>
    <p:sldId id="303" r:id="rId12"/>
    <p:sldId id="304" r:id="rId13"/>
    <p:sldId id="309" r:id="rId14"/>
    <p:sldId id="310" r:id="rId15"/>
    <p:sldId id="305" r:id="rId16"/>
    <p:sldId id="308" r:id="rId17"/>
    <p:sldId id="311" r:id="rId18"/>
    <p:sldId id="267" r:id="rId19"/>
    <p:sldId id="257" r:id="rId20"/>
    <p:sldId id="268" r:id="rId21"/>
    <p:sldId id="269" r:id="rId22"/>
    <p:sldId id="270" r:id="rId23"/>
    <p:sldId id="295" r:id="rId24"/>
    <p:sldId id="258" r:id="rId25"/>
    <p:sldId id="292" r:id="rId26"/>
    <p:sldId id="259" r:id="rId27"/>
    <p:sldId id="293" r:id="rId28"/>
    <p:sldId id="260" r:id="rId29"/>
    <p:sldId id="262" r:id="rId30"/>
    <p:sldId id="261" r:id="rId31"/>
    <p:sldId id="263" r:id="rId32"/>
    <p:sldId id="264" r:id="rId33"/>
    <p:sldId id="294" r:id="rId34"/>
    <p:sldId id="265" r:id="rId35"/>
    <p:sldId id="271" r:id="rId36"/>
    <p:sldId id="272" r:id="rId37"/>
    <p:sldId id="266" r:id="rId38"/>
    <p:sldId id="275" r:id="rId39"/>
    <p:sldId id="274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91" r:id="rId52"/>
    <p:sldId id="287" r:id="rId53"/>
    <p:sldId id="288" r:id="rId54"/>
    <p:sldId id="289" r:id="rId55"/>
    <p:sldId id="290" r:id="rId56"/>
    <p:sldId id="2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5EF3B2-2055-4117-A5FA-5771738B6DE5}">
          <p14:sldIdLst>
            <p14:sldId id="256"/>
            <p14:sldId id="296"/>
            <p14:sldId id="297"/>
            <p14:sldId id="298"/>
            <p14:sldId id="299"/>
            <p14:sldId id="306"/>
            <p14:sldId id="307"/>
            <p14:sldId id="300"/>
            <p14:sldId id="301"/>
            <p14:sldId id="302"/>
            <p14:sldId id="303"/>
            <p14:sldId id="304"/>
            <p14:sldId id="309"/>
            <p14:sldId id="310"/>
            <p14:sldId id="305"/>
            <p14:sldId id="308"/>
            <p14:sldId id="311"/>
            <p14:sldId id="267"/>
            <p14:sldId id="257"/>
            <p14:sldId id="268"/>
            <p14:sldId id="269"/>
            <p14:sldId id="270"/>
            <p14:sldId id="295"/>
            <p14:sldId id="258"/>
            <p14:sldId id="292"/>
            <p14:sldId id="259"/>
            <p14:sldId id="293"/>
            <p14:sldId id="260"/>
            <p14:sldId id="262"/>
            <p14:sldId id="261"/>
            <p14:sldId id="263"/>
            <p14:sldId id="264"/>
            <p14:sldId id="294"/>
            <p14:sldId id="265"/>
            <p14:sldId id="271"/>
            <p14:sldId id="272"/>
            <p14:sldId id="266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1"/>
            <p14:sldId id="287"/>
            <p14:sldId id="288"/>
            <p14:sldId id="289"/>
            <p14:sldId id="29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D252-879A-402E-B690-3243AB20F63F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0173-5325-4DDE-98BF-79DAD491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313B-48A1-3114-6995-E657186A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4B67C-6A2E-4A1E-C7A0-7BC7727F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4DE1-BEFB-3850-6293-9094F24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CC1B-AAED-51DF-F43C-C68A3645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A86E-BE3D-A181-B4C7-EA86A8C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E81-EE53-3EFA-7E37-A2B11D81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C529-D7C8-18E8-448C-17217403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461B-6D92-7C30-B4FE-46A6DCD7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28F7-315C-B0CE-E1B7-7717FBA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B47-E47C-5487-A928-F164908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C696-A045-DCE2-9BAD-4A2CC727D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75525-5578-52B7-C6EF-588CBF7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B721-B5C1-F541-953B-A4CE1423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F63-AD78-496A-5100-C094C16F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57C-2E64-EC35-C24B-849578B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873D-E85B-E2D8-6855-515F0DC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8DA3-3671-583F-F007-44481642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77E-2B43-8A8A-0A5F-F735F93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58688-A66F-8D66-0141-760D880F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C2-061F-2055-2E29-751AFB6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5925-B041-471C-9ABB-5998D9D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84E0-E876-8C71-2775-431DE76E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EF5E-F366-E3BB-A075-8A399052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D4B-0767-F81B-E87C-8CC21DE2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B15F-6348-36E1-ABB0-F5FCF6F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4FD-3F91-2BBE-CF38-4861746A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A402-3827-A404-1333-440C33E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7CCD-556C-0D18-B046-FF0E06F97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108AC-B6E5-B165-A5C4-A6C3575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98512-4BE0-7D78-19E8-0114596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294C-1711-A8F7-B9C2-867CDB5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8B1C-86E5-9A3A-5AE7-0C5A038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F50D-A5E4-56B9-270D-703204DA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F196-8309-B601-6654-B30B6DAD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A67F9-89AD-B3BE-5953-AC43843D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9E2D2-37CB-5EA0-9C29-B67466A7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506C-12E0-369D-88D9-EC2F473B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8BAD1-2E20-BD25-859C-5F6223A1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0BD5-3F21-4E27-9A6B-04C15679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7C9-C139-6DEE-0B75-03A704F8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97276-CD10-AF22-03AD-72292EE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0760-CA1A-49D0-0E85-35D33D2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50282-4D44-1535-7442-42A6CF2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406B-AED1-9942-1C43-AD4DAE3E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BD7A8-9B6B-ECC7-5542-DD4149D6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0340-D905-1815-6DCC-A76F84C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61E-7DF2-17C4-FAA3-F454DBA2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82B4-32C4-4552-E1E6-9388F1ED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AA979-A7A9-13FA-DA2E-BB5F016D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5F9-FC46-DB65-BA14-DED0391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CC19A-680A-257E-931B-4C2466F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F9F-23B8-4B18-CA28-05627335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E01A-EBCE-4089-CB5B-0F0C32FD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C5C5C-8B46-BA4A-67BF-3539A1B6A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27D0-5F0F-FFAA-0C1C-9A5E627A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36DD-D0F8-BD67-0130-B994BB46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9BCF-DFFF-FDE8-724B-9652F02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629AB-97A9-A6CC-516D-876000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2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7782-9F78-CAB1-EDE8-980DCB0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74AB-8CB6-4FC4-043D-41FDE57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AA66-0831-9303-22D9-6CF52E924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4A45E-9259-4FEA-8D3D-A56ADBB4EFD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7D6E-71D5-11FB-0A7D-9D5E88EF0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BCD2-FFE2-6BAE-0654-648F404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square.com/article/rs-2733639/v1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C44E-343F-1677-6063-4C8B2396C17D}"/>
              </a:ext>
            </a:extLst>
          </p:cNvPr>
          <p:cNvSpPr txBox="1"/>
          <p:nvPr/>
        </p:nvSpPr>
        <p:spPr>
          <a:xfrm>
            <a:off x="1920944" y="2020679"/>
            <a:ext cx="918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Adventures with the Poisson distribution: on simplicity and reproducibility in microbial analyses.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B3DF4-1D82-BE7A-BB09-C76FFF211841}"/>
              </a:ext>
            </a:extLst>
          </p:cNvPr>
          <p:cNvSpPr txBox="1"/>
          <p:nvPr/>
        </p:nvSpPr>
        <p:spPr>
          <a:xfrm>
            <a:off x="4503256" y="342900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</a:t>
            </a:r>
          </a:p>
        </p:txBody>
      </p:sp>
    </p:spTree>
    <p:extLst>
      <p:ext uri="{BB962C8B-B14F-4D97-AF65-F5344CB8AC3E}">
        <p14:creationId xmlns:p14="http://schemas.microsoft.com/office/powerpoint/2010/main" val="235106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D93C09-FE1E-1057-B585-8F17154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6" y="2239624"/>
            <a:ext cx="6048375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09EC-CB2E-3EE0-2D6B-A777ADBD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0" y="721081"/>
            <a:ext cx="6096000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E5DFA-53BB-062A-33A7-1BEC83BD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905" y="728338"/>
            <a:ext cx="5269330" cy="2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2FA0F-E281-F81B-850D-FE0D5B80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04" y="3105041"/>
            <a:ext cx="5269331" cy="913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CB416-28FF-591F-F92A-946B9EB532E5}"/>
              </a:ext>
            </a:extLst>
          </p:cNvPr>
          <p:cNvSpPr txBox="1"/>
          <p:nvPr/>
        </p:nvSpPr>
        <p:spPr>
          <a:xfrm>
            <a:off x="1020932" y="292963"/>
            <a:ext cx="774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study ran different normalization schemes over 65 metadata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061D1-FE73-1087-3289-E0FA5BAC467B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CDDFA8-B057-AE83-35E6-C51AB532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85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8E210-5890-E340-3A3E-C16F24E72003}"/>
              </a:ext>
            </a:extLst>
          </p:cNvPr>
          <p:cNvSpPr txBox="1"/>
          <p:nvPr/>
        </p:nvSpPr>
        <p:spPr>
          <a:xfrm>
            <a:off x="10074348" y="557122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  <p:pic>
        <p:nvPicPr>
          <p:cNvPr id="2050" name="Picture 2" descr="Profile photo of Daisy B.">
            <a:extLst>
              <a:ext uri="{FF2B5EF4-FFF2-40B4-BE49-F238E27FC236}">
                <a16:creationId xmlns:a16="http://schemas.microsoft.com/office/drawing/2014/main" id="{FCA73DAE-DD68-5C80-D4C3-765650E0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81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E2A17-AD9A-BACD-5635-D420FD00997A}"/>
              </a:ext>
            </a:extLst>
          </p:cNvPr>
          <p:cNvSpPr txBox="1"/>
          <p:nvPr/>
        </p:nvSpPr>
        <p:spPr>
          <a:xfrm>
            <a:off x="7730581" y="5571220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</a:t>
            </a:r>
            <a:r>
              <a:rPr lang="en-US" dirty="0" err="1"/>
              <a:t>Brumit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0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AADB9-403D-7B37-5276-50B8EFA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9550"/>
            <a:ext cx="11563350" cy="643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A5BAE-3851-6094-E4BE-86A0A08AFC68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7D2AC-5953-8048-DF7E-B74584449627}"/>
              </a:ext>
            </a:extLst>
          </p:cNvPr>
          <p:cNvSpPr txBox="1"/>
          <p:nvPr/>
        </p:nvSpPr>
        <p:spPr>
          <a:xfrm>
            <a:off x="1420427" y="222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88111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C6E19-2D2C-B774-A882-A664E415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1937"/>
            <a:ext cx="11163300" cy="633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8FC9E-4415-4BD6-A36B-A4AEE11F9BDA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FB854-5DD9-B95E-822F-899E1E3FCEAA}"/>
              </a:ext>
            </a:extLst>
          </p:cNvPr>
          <p:cNvSpPr txBox="1"/>
          <p:nvPr/>
        </p:nvSpPr>
        <p:spPr>
          <a:xfrm>
            <a:off x="1535837" y="1820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23323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3EB1-1C7C-6F05-E1BF-8FE9373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81" y="671941"/>
            <a:ext cx="4807011" cy="1530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66EF6-11E4-1EB5-0A85-52487775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AAB19-9995-17A9-A51F-763EE0AA32DD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5122" name="Picture 2" descr="Ian Carroll">
            <a:extLst>
              <a:ext uri="{FF2B5EF4-FFF2-40B4-BE49-F238E27FC236}">
                <a16:creationId xmlns:a16="http://schemas.microsoft.com/office/drawing/2014/main" id="{5F51FE65-1877-2CBC-F022-AA8A5D76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B8476-F245-5E77-AC3B-90A1675769A7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FE732-F97F-1339-BB7C-719F951B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20" y="1672711"/>
            <a:ext cx="4928923" cy="4879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9ECD0-1161-E58D-7DB0-E2F919925FF7}"/>
              </a:ext>
            </a:extLst>
          </p:cNvPr>
          <p:cNvSpPr txBox="1"/>
          <p:nvPr/>
        </p:nvSpPr>
        <p:spPr>
          <a:xfrm>
            <a:off x="1593410" y="183056"/>
            <a:ext cx="605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fecal samples retain their signal in a “test-tube</a:t>
            </a:r>
            <a:r>
              <a:rPr lang="en-US"/>
              <a:t>” slurry…</a:t>
            </a:r>
          </a:p>
        </p:txBody>
      </p:sp>
    </p:spTree>
    <p:extLst>
      <p:ext uri="{BB962C8B-B14F-4D97-AF65-F5344CB8AC3E}">
        <p14:creationId xmlns:p14="http://schemas.microsoft.com/office/powerpoint/2010/main" val="208677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7F838AA-CC1E-7976-4998-C202B6F2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94F6A-F2F8-5D97-638F-2CBEF5EBB148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7" name="Picture 2" descr="Ian Carroll">
            <a:extLst>
              <a:ext uri="{FF2B5EF4-FFF2-40B4-BE49-F238E27FC236}">
                <a16:creationId xmlns:a16="http://schemas.microsoft.com/office/drawing/2014/main" id="{A6F75894-2EFF-1D7E-6CD7-12DA5926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76598-944D-2540-D115-36A8236D0826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A155D-F5CA-6B1F-FE4D-1AB31EA0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94" y="615636"/>
            <a:ext cx="6418749" cy="5875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F47299-06DD-0548-5972-015029E37D63}"/>
              </a:ext>
            </a:extLst>
          </p:cNvPr>
          <p:cNvSpPr txBox="1"/>
          <p:nvPr/>
        </p:nvSpPr>
        <p:spPr>
          <a:xfrm>
            <a:off x="1348970" y="9958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between human and mouse gut, there is essentially no correlation</a:t>
            </a:r>
          </a:p>
        </p:txBody>
      </p:sp>
    </p:spTree>
    <p:extLst>
      <p:ext uri="{BB962C8B-B14F-4D97-AF65-F5344CB8AC3E}">
        <p14:creationId xmlns:p14="http://schemas.microsoft.com/office/powerpoint/2010/main" val="1427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h Moss | Fodor Lab | UNC Charlotte">
            <a:extLst>
              <a:ext uri="{FF2B5EF4-FFF2-40B4-BE49-F238E27FC236}">
                <a16:creationId xmlns:a16="http://schemas.microsoft.com/office/drawing/2014/main" id="{63108191-E027-B354-DA39-3FA4369D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918" y="162016"/>
            <a:ext cx="1507169" cy="14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3D942-F763-C772-DC53-AB7FBF8247FA}"/>
              </a:ext>
            </a:extLst>
          </p:cNvPr>
          <p:cNvSpPr txBox="1"/>
          <p:nvPr/>
        </p:nvSpPr>
        <p:spPr>
          <a:xfrm>
            <a:off x="9809826" y="165124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Anh Moss</a:t>
            </a:r>
          </a:p>
        </p:txBody>
      </p:sp>
      <p:pic>
        <p:nvPicPr>
          <p:cNvPr id="4100" name="Picture 4" descr="Simon Gray">
            <a:extLst>
              <a:ext uri="{FF2B5EF4-FFF2-40B4-BE49-F238E27FC236}">
                <a16:creationId xmlns:a16="http://schemas.microsoft.com/office/drawing/2014/main" id="{A2063966-3901-BA71-8790-3E25B4C4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2203881"/>
            <a:ext cx="1330189" cy="1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2B0F7-011E-AB23-E4C1-C02E381B0BA2}"/>
              </a:ext>
            </a:extLst>
          </p:cNvPr>
          <p:cNvSpPr txBox="1"/>
          <p:nvPr/>
        </p:nvSpPr>
        <p:spPr>
          <a:xfrm>
            <a:off x="9829061" y="411787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 Gray</a:t>
            </a:r>
          </a:p>
        </p:txBody>
      </p:sp>
      <p:pic>
        <p:nvPicPr>
          <p:cNvPr id="4102" name="Picture 6" descr="Headshot of Balfour Sartor">
            <a:extLst>
              <a:ext uri="{FF2B5EF4-FFF2-40B4-BE49-F238E27FC236}">
                <a16:creationId xmlns:a16="http://schemas.microsoft.com/office/drawing/2014/main" id="{86BDD0AA-5217-B52A-A6E5-020CB0AC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4639322"/>
            <a:ext cx="1610557" cy="16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A95C7E-3142-32B9-79E3-608C37DD90FC}"/>
              </a:ext>
            </a:extLst>
          </p:cNvPr>
          <p:cNvSpPr txBox="1"/>
          <p:nvPr/>
        </p:nvSpPr>
        <p:spPr>
          <a:xfrm>
            <a:off x="9829061" y="63632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R. Balfour Sartor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ADDC-9C3C-0ABC-8A45-ABCAFC6E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2" y="975133"/>
            <a:ext cx="8196970" cy="4366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36BAB-3C2E-C922-A068-1A3F7DA23EBB}"/>
              </a:ext>
            </a:extLst>
          </p:cNvPr>
          <p:cNvSpPr txBox="1"/>
          <p:nvPr/>
        </p:nvSpPr>
        <p:spPr>
          <a:xfrm>
            <a:off x="1149790" y="353086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consequences of human to mouse variability for phenotype?</a:t>
            </a:r>
          </a:p>
        </p:txBody>
      </p:sp>
    </p:spTree>
    <p:extLst>
      <p:ext uri="{BB962C8B-B14F-4D97-AF65-F5344CB8AC3E}">
        <p14:creationId xmlns:p14="http://schemas.microsoft.com/office/powerpoint/2010/main" val="331822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C5FC1-8940-AD57-3F9C-7A4DD596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069"/>
            <a:ext cx="12192000" cy="4621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EFE55-F3D3-3433-87C9-E7817A81C4CD}"/>
              </a:ext>
            </a:extLst>
          </p:cNvPr>
          <p:cNvSpPr txBox="1"/>
          <p:nvPr/>
        </p:nvSpPr>
        <p:spPr>
          <a:xfrm>
            <a:off x="1225118" y="310718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 to mouse transfer maintains an inflammation phenotype but with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lower variance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3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055F2-AA6B-9EBE-87A0-2F062DC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0"/>
            <a:ext cx="10047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36A17-CF5B-23C7-6E58-F55DB1A607AA}"/>
              </a:ext>
            </a:extLst>
          </p:cNvPr>
          <p:cNvSpPr txBox="1"/>
          <p:nvPr/>
        </p:nvSpPr>
        <p:spPr>
          <a:xfrm>
            <a:off x="1339911" y="1267489"/>
            <a:ext cx="7648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measure and think about richness?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distinguish rare mis-classifications from low abundance taxa?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“everything everywhere”?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89EF-9565-A8D8-45C6-313B707C9D85}"/>
              </a:ext>
            </a:extLst>
          </p:cNvPr>
          <p:cNvSpPr txBox="1"/>
          <p:nvPr/>
        </p:nvSpPr>
        <p:spPr>
          <a:xfrm>
            <a:off x="869133" y="3476537"/>
            <a:ext cx="10447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problem in bioinformatics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ASV (sequence variant) in a 16S sequence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taxa as being present in a metagenomic WGS sequence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is the probability that that sequence variant is really there “biologically”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does not reflect sequencing (or some other kind of) error</a:t>
            </a:r>
          </a:p>
        </p:txBody>
      </p:sp>
    </p:spTree>
    <p:extLst>
      <p:ext uri="{BB962C8B-B14F-4D97-AF65-F5344CB8AC3E}">
        <p14:creationId xmlns:p14="http://schemas.microsoft.com/office/powerpoint/2010/main" val="10074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33334" y="1077364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1B993-870A-3BB4-C2C6-883ABD76277E}"/>
              </a:ext>
            </a:extLst>
          </p:cNvPr>
          <p:cNvSpPr txBox="1"/>
          <p:nvPr/>
        </p:nvSpPr>
        <p:spPr>
          <a:xfrm>
            <a:off x="470902" y="443883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interpretation of metagenomics experiments in complicated…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4BB-29F0-168B-BA9E-CEFC63AC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1" y="1129532"/>
            <a:ext cx="6429375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EA51C-8114-A3BA-A424-BCAB376F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3" y="2388824"/>
            <a:ext cx="7934325" cy="2238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B1462-65AA-1802-C104-2225D04E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17" y="717326"/>
            <a:ext cx="3864250" cy="4403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D314F4-DE21-22BF-049C-928A50DDE134}"/>
              </a:ext>
            </a:extLst>
          </p:cNvPr>
          <p:cNvSpPr txBox="1"/>
          <p:nvPr/>
        </p:nvSpPr>
        <p:spPr>
          <a:xfrm>
            <a:off x="4218695" y="5437220"/>
            <a:ext cx="8499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https://www.nytimes.com/2023/08/25/health/cancer-microbes-debate.html</a:t>
            </a:r>
          </a:p>
        </p:txBody>
      </p:sp>
    </p:spTree>
    <p:extLst>
      <p:ext uri="{BB962C8B-B14F-4D97-AF65-F5344CB8AC3E}">
        <p14:creationId xmlns:p14="http://schemas.microsoft.com/office/powerpoint/2010/main" val="121059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37549"/>
              </p:ext>
            </p:extLst>
          </p:nvPr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92995" y="217284"/>
            <a:ext cx="664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401899"/>
              </p:ext>
            </p:extLst>
          </p:nvPr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53537"/>
              </p:ext>
            </p:extLst>
          </p:nvPr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794"/>
              </p:ext>
            </p:extLst>
          </p:nvPr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ABC515-4266-7A91-5030-C301E7A55960}"/>
              </a:ext>
            </a:extLst>
          </p:cNvPr>
          <p:cNvSpPr txBox="1"/>
          <p:nvPr/>
        </p:nvSpPr>
        <p:spPr>
          <a:xfrm>
            <a:off x="674703" y="417250"/>
            <a:ext cx="6182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are microbiome experiments hard?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Effect sizes (experimental signals) are often small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Low abundance microbes are hard to detect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Batch effect can dominate</a:t>
            </a:r>
          </a:p>
        </p:txBody>
      </p:sp>
    </p:spTree>
    <p:extLst>
      <p:ext uri="{BB962C8B-B14F-4D97-AF65-F5344CB8AC3E}">
        <p14:creationId xmlns:p14="http://schemas.microsoft.com/office/powerpoint/2010/main" val="227425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27345"/>
              </p:ext>
            </p:extLst>
          </p:nvPr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FA169-95D7-8741-902B-30E4ED4F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3" y="1623873"/>
            <a:ext cx="996315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D4E2B-373A-35C9-8E56-183DBF10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23" y="4584095"/>
            <a:ext cx="718185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080AB-F82E-459A-F808-8A5B3CEE129E}"/>
              </a:ext>
            </a:extLst>
          </p:cNvPr>
          <p:cNvSpPr txBox="1"/>
          <p:nvPr/>
        </p:nvSpPr>
        <p:spPr>
          <a:xfrm>
            <a:off x="612559" y="417620"/>
            <a:ext cx="896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Batch effects are reliably the strongest signal in microbiome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Attempts to correct these batch effects are a major source of the current controversies</a:t>
            </a:r>
          </a:p>
        </p:txBody>
      </p:sp>
    </p:spTree>
    <p:extLst>
      <p:ext uri="{BB962C8B-B14F-4D97-AF65-F5344CB8AC3E}">
        <p14:creationId xmlns:p14="http://schemas.microsoft.com/office/powerpoint/2010/main" val="110573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FEAD8D-2B23-9C8C-70D2-B27CC6BDEE9B}"/>
              </a:ext>
            </a:extLst>
          </p:cNvPr>
          <p:cNvSpPr txBox="1"/>
          <p:nvPr/>
        </p:nvSpPr>
        <p:spPr>
          <a:xfrm>
            <a:off x="772357" y="124286"/>
            <a:ext cx="991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working in inference space can allow for interpretation of similarities across batches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(rather than trying to normalize differences away)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4FDD60-2D2A-B55F-7019-42F1145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391" y="4934139"/>
            <a:ext cx="1315882" cy="13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0198E-BB9C-1774-8E67-0DC60C6483E9}"/>
              </a:ext>
            </a:extLst>
          </p:cNvPr>
          <p:cNvSpPr txBox="1"/>
          <p:nvPr/>
        </p:nvSpPr>
        <p:spPr>
          <a:xfrm>
            <a:off x="10733391" y="6276168"/>
            <a:ext cx="3264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1026" name="Picture 2" descr="Image of Kristine">
            <a:extLst>
              <a:ext uri="{FF2B5EF4-FFF2-40B4-BE49-F238E27FC236}">
                <a16:creationId xmlns:a16="http://schemas.microsoft.com/office/drawing/2014/main" id="{CD88398F-CEB4-10BB-D0E3-D7BA988A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381" y="447451"/>
            <a:ext cx="1360524" cy="17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F0192-ABF3-6375-290D-0A0D859E75BE}"/>
              </a:ext>
            </a:extLst>
          </p:cNvPr>
          <p:cNvSpPr txBox="1"/>
          <p:nvPr/>
        </p:nvSpPr>
        <p:spPr>
          <a:xfrm>
            <a:off x="10663788" y="2189776"/>
            <a:ext cx="809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3272E"/>
                </a:solidFill>
                <a:effectLst/>
                <a:latin typeface="Gotham"/>
              </a:rPr>
              <a:t>Kristine Steffen</a:t>
            </a:r>
          </a:p>
        </p:txBody>
      </p:sp>
      <p:pic>
        <p:nvPicPr>
          <p:cNvPr id="1028" name="Picture 4" descr="Leslie Heinberg, PhD, MA">
            <a:extLst>
              <a:ext uri="{FF2B5EF4-FFF2-40B4-BE49-F238E27FC236}">
                <a16:creationId xmlns:a16="http://schemas.microsoft.com/office/drawing/2014/main" id="{4EEF74D1-AAA9-D0DE-91A3-32E1792CD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880" y="2679275"/>
            <a:ext cx="1198540" cy="14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54356-F9DE-4B81-F7D6-C44A4A99EC81}"/>
              </a:ext>
            </a:extLst>
          </p:cNvPr>
          <p:cNvSpPr txBox="1"/>
          <p:nvPr/>
        </p:nvSpPr>
        <p:spPr>
          <a:xfrm>
            <a:off x="10663788" y="4417638"/>
            <a:ext cx="98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Leslie </a:t>
            </a:r>
            <a:r>
              <a:rPr lang="en-US" dirty="0" err="1"/>
              <a:t>Heinberg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DF787-D172-13DF-BA5D-285D25F4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93" y="2776060"/>
            <a:ext cx="8161417" cy="3425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59D16-6AAB-109C-4284-95B9A24C8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61" y="1176327"/>
            <a:ext cx="9889575" cy="1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9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4017"/>
              </p:ext>
            </p:extLst>
          </p:nvPr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857089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14127"/>
            <a:ext cx="10763250" cy="4695825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79" y="3651015"/>
            <a:ext cx="1256907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3619" y="526514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779" y="5320505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5265141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5" y="5016822"/>
            <a:ext cx="1593232" cy="16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72C-6F11-E594-FA28-4DDA6BDB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234-2885-A36B-E685-7D676D48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7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7616-E795-5CB5-C606-DF7EB8C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2EA-E5B8-9C45-5C11-D665483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7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16008-D4BF-6D6E-AB02-713A363C7B2F}"/>
              </a:ext>
            </a:extLst>
          </p:cNvPr>
          <p:cNvSpPr txBox="1"/>
          <p:nvPr/>
        </p:nvSpPr>
        <p:spPr>
          <a:xfrm>
            <a:off x="1013991" y="9061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30BE-574A-2E4E-77F1-6838A852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71" y="687768"/>
            <a:ext cx="6404035" cy="593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CBB10-EA66-C985-D802-359D376B4123}"/>
              </a:ext>
            </a:extLst>
          </p:cNvPr>
          <p:cNvSpPr txBox="1"/>
          <p:nvPr/>
        </p:nvSpPr>
        <p:spPr>
          <a:xfrm>
            <a:off x="1222221" y="33498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176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906EE9-0D15-6172-DC27-C0D60AA60A08}"/>
              </a:ext>
            </a:extLst>
          </p:cNvPr>
          <p:cNvSpPr txBox="1"/>
          <p:nvPr/>
        </p:nvSpPr>
        <p:spPr>
          <a:xfrm>
            <a:off x="497149" y="26633"/>
            <a:ext cx="950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97A1-7611-781D-8954-E51C31A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480677"/>
            <a:ext cx="6631620" cy="1403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1186-B02E-5156-61B8-1B19143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5" y="1823915"/>
            <a:ext cx="8641544" cy="50111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EDC85E-E1A0-4669-6E0F-B24FD788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55" y="922488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F5CA4-22A2-8379-CD9C-34E20AA6EE2D}"/>
              </a:ext>
            </a:extLst>
          </p:cNvPr>
          <p:cNvSpPr txBox="1"/>
          <p:nvPr/>
        </p:nvSpPr>
        <p:spPr>
          <a:xfrm>
            <a:off x="10044854" y="302774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  <p:pic>
        <p:nvPicPr>
          <p:cNvPr id="3074" name="Picture 2" descr="Image of Roshonda Jones">
            <a:extLst>
              <a:ext uri="{FF2B5EF4-FFF2-40B4-BE49-F238E27FC236}">
                <a16:creationId xmlns:a16="http://schemas.microsoft.com/office/drawing/2014/main" id="{83034444-87D4-914E-3575-E116EA34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91" y="3647335"/>
            <a:ext cx="1848960" cy="27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698DA-EE7D-81D6-B1BB-296529588BFB}"/>
              </a:ext>
            </a:extLst>
          </p:cNvPr>
          <p:cNvSpPr txBox="1"/>
          <p:nvPr/>
        </p:nvSpPr>
        <p:spPr>
          <a:xfrm>
            <a:off x="10044854" y="6462035"/>
            <a:ext cx="167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Roshanda</a:t>
            </a:r>
            <a:r>
              <a:rPr lang="en-US" dirty="0"/>
              <a:t> Jones</a:t>
            </a:r>
          </a:p>
        </p:txBody>
      </p:sp>
    </p:spTree>
    <p:extLst>
      <p:ext uri="{BB962C8B-B14F-4D97-AF65-F5344CB8AC3E}">
        <p14:creationId xmlns:p14="http://schemas.microsoft.com/office/powerpoint/2010/main" val="116104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A312AF-46C6-B1D1-9966-5A79A6F0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868"/>
            <a:ext cx="5435175" cy="510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AA49E-C5FD-A600-A136-29448D46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947" y="859490"/>
            <a:ext cx="5267746" cy="5246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CD7E6-9204-1945-E3A4-EC4E4FD712E2}"/>
              </a:ext>
            </a:extLst>
          </p:cNvPr>
          <p:cNvSpPr txBox="1"/>
          <p:nvPr/>
        </p:nvSpPr>
        <p:spPr>
          <a:xfrm>
            <a:off x="861134" y="26633"/>
            <a:ext cx="950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see that DeSeq2 is very similar to the t-test (with reduced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9C79-D409-AC4D-EB12-89008EE8642C}"/>
              </a:ext>
            </a:extLst>
          </p:cNvPr>
          <p:cNvSpPr txBox="1"/>
          <p:nvPr/>
        </p:nvSpPr>
        <p:spPr>
          <a:xfrm>
            <a:off x="10775802" y="2276431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 Zeng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C86A0-A5ED-3C6A-5793-374A648FFE9F}"/>
              </a:ext>
            </a:extLst>
          </p:cNvPr>
          <p:cNvSpPr txBox="1"/>
          <p:nvPr/>
        </p:nvSpPr>
        <p:spPr>
          <a:xfrm>
            <a:off x="4580878" y="6292719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Re-calculate t-test artificially lowering the variance through resampling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94DF-3ED3-9F50-EC8D-0F80F81F20CC}"/>
              </a:ext>
            </a:extLst>
          </p:cNvPr>
          <p:cNvCxnSpPr/>
          <p:nvPr/>
        </p:nvCxnSpPr>
        <p:spPr>
          <a:xfrm flipV="1">
            <a:off x="6096000" y="5886839"/>
            <a:ext cx="322555" cy="28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2A4B8C-E69B-3C6A-4433-0E9B7C08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530" y="719828"/>
            <a:ext cx="1377771" cy="1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3B831-ABEA-DFA2-5B41-48D4458A8FDD}"/>
              </a:ext>
            </a:extLst>
          </p:cNvPr>
          <p:cNvSpPr txBox="1"/>
          <p:nvPr/>
        </p:nvSpPr>
        <p:spPr>
          <a:xfrm>
            <a:off x="630315" y="257452"/>
            <a:ext cx="104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numerous normalization choices (within and across studies) that we face in our pipelines..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43E36-78A1-AC0D-898B-F80AE7A2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5" y="823403"/>
            <a:ext cx="6663542" cy="513351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9B7DF5D-80D3-3E4B-C4E2-93A77C115E2B}"/>
              </a:ext>
            </a:extLst>
          </p:cNvPr>
          <p:cNvSpPr txBox="1"/>
          <p:nvPr/>
        </p:nvSpPr>
        <p:spPr>
          <a:xfrm>
            <a:off x="6442349" y="623121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90513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EE66DAF2-2513-523A-7CDD-39F514A6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9" y="369332"/>
            <a:ext cx="10921617" cy="567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E5772-E2A3-234D-EA97-D315DBEF008F}"/>
              </a:ext>
            </a:extLst>
          </p:cNvPr>
          <p:cNvSpPr txBox="1"/>
          <p:nvPr/>
        </p:nvSpPr>
        <p:spPr>
          <a:xfrm>
            <a:off x="148836" y="0"/>
            <a:ext cx="1133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normalization choices matter less than you might think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EB27A-30DC-1516-397B-C151E41A9CC2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369D9-422E-2E7E-2377-2EC08101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75" y="5563921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4A257-6CF5-A3AC-451C-CB6B6F4B095F}"/>
              </a:ext>
            </a:extLst>
          </p:cNvPr>
          <p:cNvSpPr txBox="1"/>
          <p:nvPr/>
        </p:nvSpPr>
        <p:spPr>
          <a:xfrm>
            <a:off x="4385568" y="5788241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0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2398</Words>
  <Application>Microsoft Office PowerPoint</Application>
  <PresentationFormat>Widescreen</PresentationFormat>
  <Paragraphs>346</Paragraphs>
  <Slides>56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Gotham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196</cp:revision>
  <dcterms:created xsi:type="dcterms:W3CDTF">2022-08-21T18:31:51Z</dcterms:created>
  <dcterms:modified xsi:type="dcterms:W3CDTF">2023-10-04T03:36:50Z</dcterms:modified>
</cp:coreProperties>
</file>